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9" r:id="rId3"/>
    <p:sldId id="288" r:id="rId4"/>
    <p:sldId id="301" r:id="rId5"/>
    <p:sldId id="290" r:id="rId6"/>
    <p:sldId id="291" r:id="rId7"/>
    <p:sldId id="292" r:id="rId8"/>
    <p:sldId id="293" r:id="rId9"/>
    <p:sldId id="305" r:id="rId10"/>
    <p:sldId id="294" r:id="rId11"/>
    <p:sldId id="302" r:id="rId12"/>
    <p:sldId id="295" r:id="rId13"/>
    <p:sldId id="298" r:id="rId14"/>
    <p:sldId id="296" r:id="rId15"/>
    <p:sldId id="297" r:id="rId16"/>
    <p:sldId id="304" r:id="rId17"/>
    <p:sldId id="306" r:id="rId18"/>
    <p:sldId id="307" r:id="rId19"/>
    <p:sldId id="308" r:id="rId20"/>
    <p:sldId id="299" r:id="rId21"/>
    <p:sldId id="303" r:id="rId22"/>
    <p:sldId id="285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83" autoAdjust="0"/>
  </p:normalViewPr>
  <p:slideViewPr>
    <p:cSldViewPr snapToGrid="0" showGuides="1">
      <p:cViewPr varScale="1">
        <p:scale>
          <a:sx n="107" d="100"/>
          <a:sy n="107" d="100"/>
        </p:scale>
        <p:origin x="750" y="11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33067C-2384-41D2-8B82-9349FDE7AD9D}" type="datetime1">
              <a:rPr lang="es-ES" smtClean="0"/>
              <a:t>21/01/2022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7F61-0961-4A80-86AF-2E6D11CE3A9F}" type="datetime1">
              <a:rPr lang="es-ES" smtClean="0"/>
              <a:pPr/>
              <a:t>21/01/2022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104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9986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032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295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78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0236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9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957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45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81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77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970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66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902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6DFB5-94AC-45CD-B655-642C94C51F81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1ECC5-2A51-4AC7-B15E-A2E400532EC9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28246-380C-4290-A6AD-7E81562CB6AD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383DFE-F986-4781-83AF-3968C48C9EB3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E2C9A-6E6B-4DE2-9D7E-0168118DA85E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3C7AD-55D7-4E20-92A5-23F8ADA045B5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5A9890-7C2F-4316-86E6-1027E38BCA8D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8FD95A-F0F2-4ACB-AC1A-6D40283DCDB8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13B84F-F510-4A6A-83E4-3731FCBA9972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13D684-A939-43AF-87DA-DE75AAA6C3E7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769A3-87E8-43BF-B421-F06378D84A84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391CBFF-97A1-49ED-83E9-FDA97DDB726E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10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8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45.png"/><Relationship Id="rId5" Type="http://schemas.openxmlformats.org/officeDocument/2006/relationships/image" Target="../media/image49.jpe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12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50.jpg"/><Relationship Id="rId10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1" y="3669216"/>
            <a:ext cx="9144000" cy="1938992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es-ES" b="1" dirty="0" err="1">
                <a:solidFill>
                  <a:schemeClr val="bg1"/>
                </a:solidFill>
              </a:rPr>
              <a:t>Facedoor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4000" dirty="0">
                <a:solidFill>
                  <a:schemeClr val="accent4"/>
                </a:solidFill>
              </a:rPr>
              <a:t>Reconocimiento facial con </a:t>
            </a:r>
            <a:r>
              <a:rPr lang="es-ES" sz="4000" i="1" dirty="0">
                <a:solidFill>
                  <a:schemeClr val="accent4"/>
                </a:solidFill>
              </a:rPr>
              <a:t>Deep </a:t>
            </a:r>
            <a:r>
              <a:rPr lang="es-ES" sz="4000" i="1" dirty="0" err="1">
                <a:solidFill>
                  <a:schemeClr val="accent4"/>
                </a:solidFill>
              </a:rPr>
              <a:t>Learning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Romb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" name="Romb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9D50FD-7477-4517-8C8B-70CB11373A82}"/>
              </a:ext>
            </a:extLst>
          </p:cNvPr>
          <p:cNvSpPr txBox="1"/>
          <p:nvPr/>
        </p:nvSpPr>
        <p:spPr>
          <a:xfrm>
            <a:off x="3047999" y="5919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Jesús Moncada Ramírez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31FFE2B9-3C0B-4D11-AA45-CB6AC2290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23" y="2145608"/>
            <a:ext cx="1416551" cy="14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976C05E-4BE1-4357-BBD6-512FABBA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4" y="3322329"/>
            <a:ext cx="1970712" cy="1203669"/>
          </a:xfrm>
          <a:prstGeom prst="rect">
            <a:avLst/>
          </a:prstGeom>
        </p:spPr>
      </p:pic>
      <p:pic>
        <p:nvPicPr>
          <p:cNvPr id="9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B7A2A4B9-554B-4669-9E41-DB1A30E2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38" y="1422796"/>
            <a:ext cx="1349696" cy="1432222"/>
          </a:xfrm>
          <a:prstGeom prst="rect">
            <a:avLst/>
          </a:prstGeom>
        </p:spPr>
      </p:pic>
      <p:pic>
        <p:nvPicPr>
          <p:cNvPr id="12" name="Imagen 11" descr="Imagen que contiene persona, interior, ventana, comiendo&#10;&#10;Descripción generada automáticamente">
            <a:extLst>
              <a:ext uri="{FF2B5EF4-FFF2-40B4-BE49-F238E27FC236}">
                <a16:creationId xmlns:a16="http://schemas.microsoft.com/office/drawing/2014/main" id="{A172782F-7487-4E5A-A260-61EB72870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46" y="1396087"/>
            <a:ext cx="1419586" cy="1535471"/>
          </a:xfrm>
          <a:prstGeom prst="rect">
            <a:avLst/>
          </a:prstGeom>
        </p:spPr>
      </p:pic>
      <p:pic>
        <p:nvPicPr>
          <p:cNvPr id="15" name="Imagen 14" descr="Cara de un hombre&#10;&#10;Descripción generada automáticamente">
            <a:extLst>
              <a:ext uri="{FF2B5EF4-FFF2-40B4-BE49-F238E27FC236}">
                <a16:creationId xmlns:a16="http://schemas.microsoft.com/office/drawing/2014/main" id="{556B9A68-EF82-4658-94C8-61917173E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98" y="1463126"/>
            <a:ext cx="1119390" cy="1351560"/>
          </a:xfrm>
          <a:prstGeom prst="rect">
            <a:avLst/>
          </a:prstGeom>
        </p:spPr>
      </p:pic>
      <p:pic>
        <p:nvPicPr>
          <p:cNvPr id="17" name="Imagen 16" descr="La cara de 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E41E4E9-24A5-490F-9C5F-398688212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5" y="1422796"/>
            <a:ext cx="1234739" cy="153547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0A2A8D5-4F6F-4635-8401-7623CE9C8C83}"/>
              </a:ext>
            </a:extLst>
          </p:cNvPr>
          <p:cNvSpPr txBox="1"/>
          <p:nvPr/>
        </p:nvSpPr>
        <p:spPr>
          <a:xfrm>
            <a:off x="6770199" y="1979156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pic>
        <p:nvPicPr>
          <p:cNvPr id="30" name="Imagen 29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9346E863-A302-4992-AD4B-DE73A2F17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42" y="3274454"/>
            <a:ext cx="1282640" cy="134859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2059E3D-49B9-4944-96E4-6375FC42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8137" y="4965945"/>
            <a:ext cx="1170482" cy="153547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CD1D0969-A667-444F-BD13-A47471FEC81B}"/>
              </a:ext>
            </a:extLst>
          </p:cNvPr>
          <p:cNvSpPr txBox="1"/>
          <p:nvPr/>
        </p:nvSpPr>
        <p:spPr>
          <a:xfrm>
            <a:off x="6770199" y="373728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374B8C9-78D1-41EC-8929-6CA44819EE35}"/>
              </a:ext>
            </a:extLst>
          </p:cNvPr>
          <p:cNvSpPr txBox="1"/>
          <p:nvPr/>
        </p:nvSpPr>
        <p:spPr>
          <a:xfrm>
            <a:off x="6770199" y="549541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4819667F-9C97-41D0-B3B7-728692675D01}"/>
                  </a:ext>
                </a:extLst>
              </p:cNvPr>
              <p:cNvSpPr txBox="1"/>
              <p:nvPr/>
            </p:nvSpPr>
            <p:spPr>
              <a:xfrm>
                <a:off x="9567012" y="1490051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4819667F-9C97-41D0-B3B7-728692675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012" y="1490051"/>
                <a:ext cx="1384866" cy="1273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31EB3AF-9529-4216-8E2E-C73235BB9D3D}"/>
                  </a:ext>
                </a:extLst>
              </p:cNvPr>
              <p:cNvSpPr txBox="1"/>
              <p:nvPr/>
            </p:nvSpPr>
            <p:spPr>
              <a:xfrm>
                <a:off x="9609108" y="3245606"/>
                <a:ext cx="1384866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31EB3AF-9529-4216-8E2E-C73235BB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8" y="3245606"/>
                <a:ext cx="1384866" cy="12736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7F9A201-D8D3-4C8A-ABDB-6707C12E8720}"/>
                  </a:ext>
                </a:extLst>
              </p:cNvPr>
              <p:cNvSpPr txBox="1"/>
              <p:nvPr/>
            </p:nvSpPr>
            <p:spPr>
              <a:xfrm>
                <a:off x="9609108" y="5047010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7F9A201-D8D3-4C8A-ABDB-6707C12E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8" y="5047010"/>
                <a:ext cx="1384866" cy="1273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Un joven con cabello corto&#10;&#10;Descripción generada automáticamente">
            <a:extLst>
              <a:ext uri="{FF2B5EF4-FFF2-40B4-BE49-F238E27FC236}">
                <a16:creationId xmlns:a16="http://schemas.microsoft.com/office/drawing/2014/main" id="{C9CEEECC-AFF7-4916-96CB-3C9DF5C469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33" y="3472170"/>
            <a:ext cx="1167045" cy="1090006"/>
          </a:xfrm>
          <a:prstGeom prst="rect">
            <a:avLst/>
          </a:prstGeom>
        </p:spPr>
      </p:pic>
      <p:pic>
        <p:nvPicPr>
          <p:cNvPr id="24" name="Imagen 23" descr="Cara de una persona&#10;&#10;Descripción generada automáticamente">
            <a:extLst>
              <a:ext uri="{FF2B5EF4-FFF2-40B4-BE49-F238E27FC236}">
                <a16:creationId xmlns:a16="http://schemas.microsoft.com/office/drawing/2014/main" id="{DBBCA57E-9A77-4339-BBC6-A2CCFAE5F2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20" y="3291709"/>
            <a:ext cx="1279768" cy="1101747"/>
          </a:xfrm>
          <a:prstGeom prst="rect">
            <a:avLst/>
          </a:prstGeom>
        </p:spPr>
      </p:pic>
      <p:pic>
        <p:nvPicPr>
          <p:cNvPr id="26" name="Imagen 25" descr="Persona de cabello negro&#10;&#10;Descripción generada automáticamente">
            <a:extLst>
              <a:ext uri="{FF2B5EF4-FFF2-40B4-BE49-F238E27FC236}">
                <a16:creationId xmlns:a16="http://schemas.microsoft.com/office/drawing/2014/main" id="{139DA298-0D49-4DC9-BAA4-87A0DB2D8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5" y="3386627"/>
            <a:ext cx="1360033" cy="124593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0190E5D-BFEB-4A7E-B2F2-F24B430C61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3328" y="4912346"/>
            <a:ext cx="1221065" cy="153547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BC8961F-79D9-4F7B-983B-1A37CBC7E6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9916" y="5192359"/>
            <a:ext cx="1279769" cy="112839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EDF9B93-FECE-40D4-8601-261BADE3B5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9539" y="5024182"/>
            <a:ext cx="1426492" cy="1348595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20474175-3BF1-4C83-ACA9-C3F204D09AA2}"/>
              </a:ext>
            </a:extLst>
          </p:cNvPr>
          <p:cNvSpPr txBox="1"/>
          <p:nvPr/>
        </p:nvSpPr>
        <p:spPr>
          <a:xfrm>
            <a:off x="7301210" y="2589604"/>
            <a:ext cx="2033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Detector</a:t>
            </a:r>
            <a:r>
              <a:rPr lang="es-ES" b="1" dirty="0"/>
              <a:t> CNN</a:t>
            </a:r>
          </a:p>
          <a:p>
            <a:pPr algn="ctr"/>
            <a:r>
              <a:rPr lang="es-ES" b="1" dirty="0"/>
              <a:t>+</a:t>
            </a:r>
          </a:p>
          <a:p>
            <a:pPr algn="ctr"/>
            <a:r>
              <a:rPr lang="es-ES" b="1" i="1" dirty="0"/>
              <a:t>Deep </a:t>
            </a:r>
            <a:r>
              <a:rPr lang="es-ES" b="1" i="1" dirty="0" err="1"/>
              <a:t>Metric</a:t>
            </a:r>
            <a:r>
              <a:rPr lang="es-ES" b="1" i="1" dirty="0"/>
              <a:t> </a:t>
            </a:r>
            <a:r>
              <a:rPr lang="es-ES" b="1" i="1" dirty="0" err="1"/>
              <a:t>Learning</a:t>
            </a:r>
            <a:endParaRPr lang="es-ES" b="1" i="1" dirty="0"/>
          </a:p>
        </p:txBody>
      </p:sp>
      <p:sp>
        <p:nvSpPr>
          <p:cNvPr id="58" name="Flecha: a la derecha 57">
            <a:extLst>
              <a:ext uri="{FF2B5EF4-FFF2-40B4-BE49-F238E27FC236}">
                <a16:creationId xmlns:a16="http://schemas.microsoft.com/office/drawing/2014/main" id="{99D0793F-CD77-44E8-AF42-3942C8DE04BF}"/>
              </a:ext>
            </a:extLst>
          </p:cNvPr>
          <p:cNvSpPr/>
          <p:nvPr/>
        </p:nvSpPr>
        <p:spPr>
          <a:xfrm>
            <a:off x="7466487" y="3842582"/>
            <a:ext cx="1842428" cy="1855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7315219-2F51-4BDC-AAD9-324AA3139060}"/>
              </a:ext>
            </a:extLst>
          </p:cNvPr>
          <p:cNvSpPr txBox="1"/>
          <p:nvPr/>
        </p:nvSpPr>
        <p:spPr>
          <a:xfrm>
            <a:off x="11184593" y="1954240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70387B1-54A2-4873-A88A-0142B860D452}"/>
              </a:ext>
            </a:extLst>
          </p:cNvPr>
          <p:cNvSpPr txBox="1"/>
          <p:nvPr/>
        </p:nvSpPr>
        <p:spPr>
          <a:xfrm>
            <a:off x="11164728" y="3730949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B8D7564-2167-4890-AF37-72E202CD5338}"/>
              </a:ext>
            </a:extLst>
          </p:cNvPr>
          <p:cNvSpPr txBox="1"/>
          <p:nvPr/>
        </p:nvSpPr>
        <p:spPr>
          <a:xfrm>
            <a:off x="11157519" y="549541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C58F7F0-0561-4FB6-B726-835E8E90F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43" y="430772"/>
            <a:ext cx="837813" cy="83781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11A27C0-7751-431D-88BA-69E0852E2F20}"/>
              </a:ext>
            </a:extLst>
          </p:cNvPr>
          <p:cNvSpPr txBox="1"/>
          <p:nvPr/>
        </p:nvSpPr>
        <p:spPr>
          <a:xfrm>
            <a:off x="9704180" y="638405"/>
            <a:ext cx="203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Serialización de objetos en Python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28851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247BC0-C5F5-47EE-BC48-4F9F511E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2" y="276225"/>
            <a:ext cx="9324975" cy="63055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F41F297-0B2B-4343-9A11-37858734E53E}"/>
              </a:ext>
            </a:extLst>
          </p:cNvPr>
          <p:cNvSpPr txBox="1"/>
          <p:nvPr/>
        </p:nvSpPr>
        <p:spPr>
          <a:xfrm>
            <a:off x="9941859" y="1472272"/>
            <a:ext cx="15786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/>
              <a:t>24 min</a:t>
            </a:r>
          </a:p>
          <a:p>
            <a:pPr algn="ctr"/>
            <a:r>
              <a:rPr lang="en-GB" sz="3200" b="1" dirty="0"/>
              <a:t>30 seg!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17B62F5E-2D5B-48ED-ADC0-DA6A52795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98" y="2834521"/>
            <a:ext cx="1473990" cy="14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FB1814BA-D0A6-4454-B4F0-3167DB3F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65" y="1187695"/>
            <a:ext cx="215354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while True: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 descr="Persona en el bosque&#10;&#10;Descripción generada automáticamente con confianza baja">
            <a:extLst>
              <a:ext uri="{FF2B5EF4-FFF2-40B4-BE49-F238E27FC236}">
                <a16:creationId xmlns:a16="http://schemas.microsoft.com/office/drawing/2014/main" id="{CAF14E0F-0984-41FE-A307-68110BD5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5" y="1703021"/>
            <a:ext cx="2566610" cy="1443718"/>
          </a:xfrm>
          <a:prstGeom prst="rect">
            <a:avLst/>
          </a:prstGeom>
        </p:spPr>
      </p:pic>
      <p:pic>
        <p:nvPicPr>
          <p:cNvPr id="16" name="Imagen 1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E024158-9E9C-41BA-A5A0-D7D0BF8E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" y="2088030"/>
            <a:ext cx="928636" cy="928636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9EC509A-548D-4635-943B-FBCA16619000}"/>
              </a:ext>
            </a:extLst>
          </p:cNvPr>
          <p:cNvSpPr txBox="1"/>
          <p:nvPr/>
        </p:nvSpPr>
        <p:spPr>
          <a:xfrm>
            <a:off x="2437578" y="3130362"/>
            <a:ext cx="29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Frame</a:t>
            </a:r>
            <a:endParaRPr lang="es-ES" dirty="0"/>
          </a:p>
        </p:txBody>
      </p:sp>
      <p:pic>
        <p:nvPicPr>
          <p:cNvPr id="27" name="Imagen 26" descr="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ACBDBC8F-742C-4BB5-9830-D13770C1C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39" y="1719398"/>
            <a:ext cx="2537495" cy="142734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28685639-8AA0-47DA-B596-C17F5CB9FB8E}"/>
              </a:ext>
            </a:extLst>
          </p:cNvPr>
          <p:cNvSpPr txBox="1"/>
          <p:nvPr/>
        </p:nvSpPr>
        <p:spPr>
          <a:xfrm>
            <a:off x="5320337" y="2662867"/>
            <a:ext cx="238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Detección de caras</a:t>
            </a:r>
          </a:p>
          <a:p>
            <a:pPr algn="ctr"/>
            <a:r>
              <a:rPr lang="es-ES" i="1" dirty="0" err="1"/>
              <a:t>Haar</a:t>
            </a:r>
            <a:r>
              <a:rPr lang="es-ES" i="1" dirty="0"/>
              <a:t> Cascade </a:t>
            </a:r>
            <a:r>
              <a:rPr lang="es-ES" i="1" dirty="0" err="1"/>
              <a:t>Classifier</a:t>
            </a:r>
            <a:endParaRPr lang="es-ES" i="1" dirty="0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FFDCEC3-A9BA-4062-8444-E33684535042}"/>
              </a:ext>
            </a:extLst>
          </p:cNvPr>
          <p:cNvSpPr/>
          <p:nvPr/>
        </p:nvSpPr>
        <p:spPr>
          <a:xfrm>
            <a:off x="5600911" y="2407525"/>
            <a:ext cx="1842428" cy="2674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7C72233-717B-4AA3-8533-A9923A0F8C8D}"/>
              </a:ext>
            </a:extLst>
          </p:cNvPr>
          <p:cNvSpPr/>
          <p:nvPr/>
        </p:nvSpPr>
        <p:spPr>
          <a:xfrm>
            <a:off x="1883809" y="2302943"/>
            <a:ext cx="517784" cy="26591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53FE194-636A-49AC-8B36-81611F977033}"/>
              </a:ext>
            </a:extLst>
          </p:cNvPr>
          <p:cNvSpPr/>
          <p:nvPr/>
        </p:nvSpPr>
        <p:spPr>
          <a:xfrm rot="5400000">
            <a:off x="8829390" y="3484357"/>
            <a:ext cx="601809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/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FA2EC7CB-F77F-4D24-B774-628FD132AA62}"/>
              </a:ext>
            </a:extLst>
          </p:cNvPr>
          <p:cNvSpPr/>
          <p:nvPr/>
        </p:nvSpPr>
        <p:spPr>
          <a:xfrm rot="10800000">
            <a:off x="6221337" y="4909463"/>
            <a:ext cx="1914435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1629188-32D8-465B-B124-09C273CC3D8F}"/>
              </a:ext>
            </a:extLst>
          </p:cNvPr>
          <p:cNvSpPr txBox="1"/>
          <p:nvPr/>
        </p:nvSpPr>
        <p:spPr>
          <a:xfrm>
            <a:off x="6221336" y="4038744"/>
            <a:ext cx="222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Comparación con los datos</a:t>
            </a:r>
          </a:p>
          <a:p>
            <a:pPr algn="ctr"/>
            <a:r>
              <a:rPr lang="es-ES" b="1" dirty="0"/>
              <a:t>Distancia euclídea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A1DAE32-C02A-49D6-A0FA-E8B36D1677CF}"/>
              </a:ext>
            </a:extLst>
          </p:cNvPr>
          <p:cNvSpPr txBox="1"/>
          <p:nvPr/>
        </p:nvSpPr>
        <p:spPr>
          <a:xfrm>
            <a:off x="9261869" y="3406121"/>
            <a:ext cx="2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Deep </a:t>
            </a:r>
            <a:r>
              <a:rPr lang="es-ES" i="1" dirty="0" err="1"/>
              <a:t>Metric</a:t>
            </a:r>
            <a:r>
              <a:rPr lang="es-ES" i="1" dirty="0"/>
              <a:t> </a:t>
            </a:r>
            <a:r>
              <a:rPr lang="es-ES" i="1" dirty="0" err="1"/>
              <a:t>Learning</a:t>
            </a:r>
            <a:endParaRPr lang="es-ES" i="1" dirty="0"/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F9C9068-5008-4FB9-8BD9-C837153AD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58" y="1719398"/>
            <a:ext cx="581734" cy="716503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1944340-ABCB-4943-A7F0-06D7F7BB5384}"/>
              </a:ext>
            </a:extLst>
          </p:cNvPr>
          <p:cNvSpPr txBox="1"/>
          <p:nvPr/>
        </p:nvSpPr>
        <p:spPr>
          <a:xfrm>
            <a:off x="3384982" y="4617015"/>
            <a:ext cx="2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trinity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moncada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15D5619A-F01E-455D-858E-5EEBF8BEB5CC}"/>
              </a:ext>
            </a:extLst>
          </p:cNvPr>
          <p:cNvSpPr/>
          <p:nvPr/>
        </p:nvSpPr>
        <p:spPr>
          <a:xfrm rot="10800000">
            <a:off x="2618625" y="4947105"/>
            <a:ext cx="641022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2871A1F-6A71-4A9B-9972-03DC50F0BC59}"/>
              </a:ext>
            </a:extLst>
          </p:cNvPr>
          <p:cNvSpPr txBox="1"/>
          <p:nvPr/>
        </p:nvSpPr>
        <p:spPr>
          <a:xfrm>
            <a:off x="884059" y="4894013"/>
            <a:ext cx="148389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Unknown</a:t>
            </a:r>
            <a:endParaRPr lang="es-ES" b="1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A873C7A8-858C-40C8-BB1F-0780CD676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36040" y="6165759"/>
            <a:ext cx="371174" cy="486917"/>
          </a:xfrm>
          <a:prstGeom prst="rect">
            <a:avLst/>
          </a:prstGeom>
        </p:spPr>
      </p:pic>
      <p:pic>
        <p:nvPicPr>
          <p:cNvPr id="69" name="Imagen 68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105AC83-DEAE-4B42-961B-FED3EEBC8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2160" y="6171623"/>
            <a:ext cx="406741" cy="427656"/>
          </a:xfrm>
          <a:prstGeom prst="rect">
            <a:avLst/>
          </a:prstGeom>
        </p:spPr>
      </p:pic>
      <p:pic>
        <p:nvPicPr>
          <p:cNvPr id="68" name="Imagen 67" descr="La cara de una persona&#10;&#10;Descripción generada automáticamente">
            <a:extLst>
              <a:ext uri="{FF2B5EF4-FFF2-40B4-BE49-F238E27FC236}">
                <a16:creationId xmlns:a16="http://schemas.microsoft.com/office/drawing/2014/main" id="{8C0DD3F1-F6A9-4FFD-A68F-984200D9D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721" y="6198501"/>
            <a:ext cx="428005" cy="45417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1A83005B-ED90-4EF9-BDD7-C9F7D4F79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47" y="5233909"/>
            <a:ext cx="837813" cy="8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FB1814BA-D0A6-4454-B4F0-3167DB3F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65" y="1187695"/>
            <a:ext cx="215354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while True: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6" name="Imagen 1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E024158-9E9C-41BA-A5A0-D7D0BF8E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" y="2088030"/>
            <a:ext cx="928636" cy="928636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9EC509A-548D-4635-943B-FBCA16619000}"/>
              </a:ext>
            </a:extLst>
          </p:cNvPr>
          <p:cNvSpPr txBox="1"/>
          <p:nvPr/>
        </p:nvSpPr>
        <p:spPr>
          <a:xfrm>
            <a:off x="2437578" y="3130362"/>
            <a:ext cx="29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Frame</a:t>
            </a:r>
            <a:endParaRPr lang="es-ES" dirty="0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FFDCEC3-A9BA-4062-8444-E33684535042}"/>
              </a:ext>
            </a:extLst>
          </p:cNvPr>
          <p:cNvSpPr/>
          <p:nvPr/>
        </p:nvSpPr>
        <p:spPr>
          <a:xfrm>
            <a:off x="5691831" y="1987776"/>
            <a:ext cx="1842428" cy="2674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7C72233-717B-4AA3-8533-A9923A0F8C8D}"/>
              </a:ext>
            </a:extLst>
          </p:cNvPr>
          <p:cNvSpPr/>
          <p:nvPr/>
        </p:nvSpPr>
        <p:spPr>
          <a:xfrm>
            <a:off x="1883809" y="2302943"/>
            <a:ext cx="517784" cy="26591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53FE194-636A-49AC-8B36-81611F977033}"/>
              </a:ext>
            </a:extLst>
          </p:cNvPr>
          <p:cNvSpPr/>
          <p:nvPr/>
        </p:nvSpPr>
        <p:spPr>
          <a:xfrm rot="5400000">
            <a:off x="8829390" y="3484357"/>
            <a:ext cx="601809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/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FA2EC7CB-F77F-4D24-B774-628FD132AA62}"/>
              </a:ext>
            </a:extLst>
          </p:cNvPr>
          <p:cNvSpPr/>
          <p:nvPr/>
        </p:nvSpPr>
        <p:spPr>
          <a:xfrm rot="10800000">
            <a:off x="6221337" y="4909463"/>
            <a:ext cx="1914435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1629188-32D8-465B-B124-09C273CC3D8F}"/>
              </a:ext>
            </a:extLst>
          </p:cNvPr>
          <p:cNvSpPr txBox="1"/>
          <p:nvPr/>
        </p:nvSpPr>
        <p:spPr>
          <a:xfrm>
            <a:off x="6113421" y="4046238"/>
            <a:ext cx="222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Comparación con los datos</a:t>
            </a:r>
          </a:p>
          <a:p>
            <a:pPr algn="ctr"/>
            <a:r>
              <a:rPr lang="es-ES" b="1" dirty="0"/>
              <a:t>Distancia euclídea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A1DAE32-C02A-49D6-A0FA-E8B36D1677CF}"/>
              </a:ext>
            </a:extLst>
          </p:cNvPr>
          <p:cNvSpPr txBox="1"/>
          <p:nvPr/>
        </p:nvSpPr>
        <p:spPr>
          <a:xfrm>
            <a:off x="9261869" y="3406121"/>
            <a:ext cx="2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Deep </a:t>
            </a:r>
            <a:r>
              <a:rPr lang="es-ES" i="1" dirty="0" err="1"/>
              <a:t>Metric</a:t>
            </a:r>
            <a:r>
              <a:rPr lang="es-ES" i="1" dirty="0"/>
              <a:t> </a:t>
            </a:r>
            <a:r>
              <a:rPr lang="es-ES" i="1" dirty="0" err="1"/>
              <a:t>Learning</a:t>
            </a:r>
            <a:endParaRPr lang="es-ES" i="1" dirty="0"/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F9C9068-5008-4FB9-8BD9-C837153AD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78" y="1299649"/>
            <a:ext cx="581734" cy="716503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1944340-ABCB-4943-A7F0-06D7F7BB5384}"/>
              </a:ext>
            </a:extLst>
          </p:cNvPr>
          <p:cNvSpPr txBox="1"/>
          <p:nvPr/>
        </p:nvSpPr>
        <p:spPr>
          <a:xfrm>
            <a:off x="3384982" y="4617015"/>
            <a:ext cx="2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neo: 19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trinity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moncada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5 votos</a:t>
            </a:r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15D5619A-F01E-455D-858E-5EEBF8BEB5CC}"/>
              </a:ext>
            </a:extLst>
          </p:cNvPr>
          <p:cNvSpPr/>
          <p:nvPr/>
        </p:nvSpPr>
        <p:spPr>
          <a:xfrm rot="10800000">
            <a:off x="2618625" y="4947105"/>
            <a:ext cx="641022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2871A1F-6A71-4A9B-9972-03DC50F0BC59}"/>
              </a:ext>
            </a:extLst>
          </p:cNvPr>
          <p:cNvSpPr txBox="1"/>
          <p:nvPr/>
        </p:nvSpPr>
        <p:spPr>
          <a:xfrm>
            <a:off x="884059" y="4894013"/>
            <a:ext cx="14838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A873C7A8-858C-40C8-BB1F-0780CD676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36040" y="6165759"/>
            <a:ext cx="371174" cy="486917"/>
          </a:xfrm>
          <a:prstGeom prst="rect">
            <a:avLst/>
          </a:prstGeom>
        </p:spPr>
      </p:pic>
      <p:pic>
        <p:nvPicPr>
          <p:cNvPr id="69" name="Imagen 68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105AC83-DEAE-4B42-961B-FED3EEBC8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2160" y="6171623"/>
            <a:ext cx="406741" cy="427656"/>
          </a:xfrm>
          <a:prstGeom prst="rect">
            <a:avLst/>
          </a:prstGeom>
        </p:spPr>
      </p:pic>
      <p:pic>
        <p:nvPicPr>
          <p:cNvPr id="68" name="Imagen 67" descr="La cara de una persona&#10;&#10;Descripción generada automáticamente">
            <a:extLst>
              <a:ext uri="{FF2B5EF4-FFF2-40B4-BE49-F238E27FC236}">
                <a16:creationId xmlns:a16="http://schemas.microsoft.com/office/drawing/2014/main" id="{8C0DD3F1-F6A9-4FFD-A68F-984200D9D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721" y="6198501"/>
            <a:ext cx="428005" cy="454175"/>
          </a:xfrm>
          <a:prstGeom prst="rect">
            <a:avLst/>
          </a:prstGeom>
        </p:spPr>
      </p:pic>
      <p:pic>
        <p:nvPicPr>
          <p:cNvPr id="3" name="Imagen 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C29E31B-4538-498B-8DD2-8757BA646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0" y="1291557"/>
            <a:ext cx="2955663" cy="1838805"/>
          </a:xfrm>
          <a:prstGeom prst="rect">
            <a:avLst/>
          </a:prstGeom>
        </p:spPr>
      </p:pic>
      <p:pic>
        <p:nvPicPr>
          <p:cNvPr id="7" name="Imagen 6" descr="Imagen que contiene persona, vistiendo, hombre, parado&#10;&#10;Descripción generada automáticamente">
            <a:extLst>
              <a:ext uri="{FF2B5EF4-FFF2-40B4-BE49-F238E27FC236}">
                <a16:creationId xmlns:a16="http://schemas.microsoft.com/office/drawing/2014/main" id="{202BA581-2684-463B-85F8-6ECCED1501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37" y="1291556"/>
            <a:ext cx="2955663" cy="1838805"/>
          </a:xfrm>
          <a:prstGeom prst="rect">
            <a:avLst/>
          </a:prstGeom>
        </p:spPr>
      </p:pic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0FF9559A-7B1E-43B7-9663-B93C8A6411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47" y="5233909"/>
            <a:ext cx="837813" cy="83781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E074FEF-ACB1-4280-B40F-DC03D6506AB7}"/>
              </a:ext>
            </a:extLst>
          </p:cNvPr>
          <p:cNvSpPr txBox="1"/>
          <p:nvPr/>
        </p:nvSpPr>
        <p:spPr>
          <a:xfrm>
            <a:off x="5411257" y="2243118"/>
            <a:ext cx="238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Detección de caras</a:t>
            </a:r>
          </a:p>
          <a:p>
            <a:pPr algn="ctr"/>
            <a:r>
              <a:rPr lang="es-ES" i="1" dirty="0" err="1"/>
              <a:t>Haar</a:t>
            </a:r>
            <a:r>
              <a:rPr lang="es-ES" i="1" dirty="0"/>
              <a:t> Cascade </a:t>
            </a:r>
            <a:r>
              <a:rPr lang="es-ES" i="1" dirty="0" err="1"/>
              <a:t>Classifier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73374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 en frío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/ 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Metric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Distancia euclídea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E202E6F-FF09-48CD-BB1B-F2D7759A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3" y="2242362"/>
            <a:ext cx="5071539" cy="30902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5E2A55C-200B-4001-85F6-2C3117590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68" y="2153837"/>
            <a:ext cx="5914533" cy="326726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74EE24B5-CE0C-4112-87EA-B05788F175DF}"/>
              </a:ext>
            </a:extLst>
          </p:cNvPr>
          <p:cNvSpPr txBox="1"/>
          <p:nvPr/>
        </p:nvSpPr>
        <p:spPr>
          <a:xfrm>
            <a:off x="2538571" y="5327097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46,13s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6B6312-5AF5-48CD-9ECC-F50DD1AB14DE}"/>
              </a:ext>
            </a:extLst>
          </p:cNvPr>
          <p:cNvSpPr txBox="1"/>
          <p:nvPr/>
        </p:nvSpPr>
        <p:spPr>
          <a:xfrm>
            <a:off x="8097563" y="542110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13,86s</a:t>
            </a:r>
          </a:p>
        </p:txBody>
      </p:sp>
    </p:spTree>
    <p:extLst>
      <p:ext uri="{BB962C8B-B14F-4D97-AF65-F5344CB8AC3E}">
        <p14:creationId xmlns:p14="http://schemas.microsoft.com/office/powerpoint/2010/main" val="326260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/ 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Metric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Distancia euclídea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4C5DD99-74A2-44AE-97B8-DC7404D0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30" y="1316962"/>
            <a:ext cx="8996941" cy="495505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63AEF-ED93-4BC4-BC25-F0B59560CF8A}"/>
              </a:ext>
            </a:extLst>
          </p:cNvPr>
          <p:cNvSpPr txBox="1"/>
          <p:nvPr/>
        </p:nvSpPr>
        <p:spPr>
          <a:xfrm>
            <a:off x="5605729" y="6335102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48,06s</a:t>
            </a:r>
          </a:p>
        </p:txBody>
      </p:sp>
    </p:spTree>
    <p:extLst>
      <p:ext uri="{BB962C8B-B14F-4D97-AF65-F5344CB8AC3E}">
        <p14:creationId xmlns:p14="http://schemas.microsoft.com/office/powerpoint/2010/main" val="155838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2CDA1F-8553-4822-8496-67072BC9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76" y="477981"/>
            <a:ext cx="3077206" cy="56180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C6C257-35B9-4455-A040-DB79FC98CAC8}"/>
              </a:ext>
            </a:extLst>
          </p:cNvPr>
          <p:cNvSpPr txBox="1"/>
          <p:nvPr/>
        </p:nvSpPr>
        <p:spPr>
          <a:xfrm>
            <a:off x="2844308" y="619067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21,78s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FD909B-D5DA-4456-B380-2E8A7765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20" y="477981"/>
            <a:ext cx="3077205" cy="56180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1FD388-DAD6-47F0-A67E-C0ECAFF4A55E}"/>
              </a:ext>
            </a:extLst>
          </p:cNvPr>
          <p:cNvSpPr txBox="1"/>
          <p:nvPr/>
        </p:nvSpPr>
        <p:spPr>
          <a:xfrm>
            <a:off x="8367153" y="619067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22,62s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E2E4A-DEDB-4FDD-8318-09D67C9B14B9}"/>
              </a:ext>
            </a:extLst>
          </p:cNvPr>
          <p:cNvSpPr txBox="1"/>
          <p:nvPr/>
        </p:nvSpPr>
        <p:spPr>
          <a:xfrm>
            <a:off x="5222263" y="3244334"/>
            <a:ext cx="174747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badi" panose="020B0604020202020204" pitchFamily="34" charset="0"/>
                <a:cs typeface="Cascadia Code SemiBold" panose="020B0609020000020004" pitchFamily="49" charset="0"/>
              </a:rPr>
              <a:t>¡Corrección</a:t>
            </a:r>
            <a:r>
              <a:rPr lang="es-ES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005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4958ED-578C-47A1-AEA8-FBFC6E51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96" y="182418"/>
            <a:ext cx="10324408" cy="60682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DCFCCF-CFFC-4A2E-97B7-5675B3052D81}"/>
              </a:ext>
            </a:extLst>
          </p:cNvPr>
          <p:cNvSpPr txBox="1"/>
          <p:nvPr/>
        </p:nvSpPr>
        <p:spPr>
          <a:xfrm>
            <a:off x="5605729" y="630625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51,06s</a:t>
            </a:r>
          </a:p>
        </p:txBody>
      </p:sp>
    </p:spTree>
    <p:extLst>
      <p:ext uri="{BB962C8B-B14F-4D97-AF65-F5344CB8AC3E}">
        <p14:creationId xmlns:p14="http://schemas.microsoft.com/office/powerpoint/2010/main" val="315474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264B50-8CFD-43FB-859F-C65354A2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4" y="193387"/>
            <a:ext cx="11002232" cy="60411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A834CE-628D-4B0E-B504-2AA9CB13E326}"/>
              </a:ext>
            </a:extLst>
          </p:cNvPr>
          <p:cNvSpPr txBox="1"/>
          <p:nvPr/>
        </p:nvSpPr>
        <p:spPr>
          <a:xfrm>
            <a:off x="5605729" y="6295281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47,41s</a:t>
            </a:r>
          </a:p>
        </p:txBody>
      </p:sp>
    </p:spTree>
    <p:extLst>
      <p:ext uri="{BB962C8B-B14F-4D97-AF65-F5344CB8AC3E}">
        <p14:creationId xmlns:p14="http://schemas.microsoft.com/office/powerpoint/2010/main" val="226594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6" y="1112809"/>
            <a:ext cx="3541486" cy="4277287"/>
            <a:chOff x="4325258" y="722095"/>
            <a:chExt cx="3541486" cy="4277287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722095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6170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s-ES" sz="7200" b="1" dirty="0">
                <a:solidFill>
                  <a:schemeClr val="bg1"/>
                </a:solidFill>
              </a:rPr>
              <a:t>Gracias</a:t>
            </a:r>
            <a:endParaRPr lang="es-ES" sz="7200" dirty="0">
              <a:solidFill>
                <a:schemeClr val="accent4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4C6FC88-1D18-4BAA-8CD2-BB7D3236F105}"/>
              </a:ext>
            </a:extLst>
          </p:cNvPr>
          <p:cNvSpPr txBox="1">
            <a:spLocks/>
          </p:cNvSpPr>
          <p:nvPr/>
        </p:nvSpPr>
        <p:spPr>
          <a:xfrm>
            <a:off x="228599" y="1750359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acción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Vamos a ejecutar la demo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5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Motivación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Un grupo de personas junto a una persona&#10;&#10;Descripción generada automáticamente con confianza media">
            <a:extLst>
              <a:ext uri="{FF2B5EF4-FFF2-40B4-BE49-F238E27FC236}">
                <a16:creationId xmlns:a16="http://schemas.microsoft.com/office/drawing/2014/main" id="{1BE21D2A-D921-424F-A79E-029548CB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491135"/>
            <a:ext cx="5731590" cy="242000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A53616-BAA2-4169-9B4A-E57A96FB6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4625946"/>
            <a:ext cx="5680364" cy="16314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9BB70A-A1E7-4B39-AAD3-76AF5875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691" y="1187695"/>
            <a:ext cx="5421167" cy="52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Futuros pasos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Sí me dará tiempo a implementar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712156E-B382-43AA-B477-B51E4BFBB7AD}"/>
              </a:ext>
            </a:extLst>
          </p:cNvPr>
          <p:cNvSpPr txBox="1">
            <a:spLocks/>
          </p:cNvSpPr>
          <p:nvPr/>
        </p:nvSpPr>
        <p:spPr>
          <a:xfrm>
            <a:off x="501074" y="1711613"/>
            <a:ext cx="9162879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</a:t>
            </a:r>
            <a:r>
              <a:rPr lang="es-ES" b="1" dirty="0"/>
              <a:t>sistema completo</a:t>
            </a:r>
            <a:r>
              <a:rPr lang="es-ES" dirty="0"/>
              <a:t> en </a:t>
            </a:r>
            <a:r>
              <a:rPr lang="es-ES" b="1" dirty="0"/>
              <a:t>Raspberry Pi </a:t>
            </a:r>
            <a:r>
              <a:rPr lang="es-ES" dirty="0"/>
              <a:t>(ciertas limitaciones)</a:t>
            </a:r>
          </a:p>
          <a:p>
            <a:pPr lvl="1"/>
            <a:r>
              <a:rPr lang="es-ES" dirty="0"/>
              <a:t>No suficiente memoria para NCC</a:t>
            </a:r>
          </a:p>
          <a:p>
            <a:pPr lvl="1"/>
            <a:r>
              <a:rPr lang="es-ES" dirty="0"/>
              <a:t>1 o 2 FPS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F74D4F28-20A9-4E1A-855C-4492DFB44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863" y="1959641"/>
            <a:ext cx="1353928" cy="1353928"/>
          </a:xfrm>
          <a:prstGeom prst="rect">
            <a:avLst/>
          </a:prstGeom>
        </p:spPr>
      </p:pic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E8C49DEC-C563-4C47-A523-17D2EF0FE5C2}"/>
              </a:ext>
            </a:extLst>
          </p:cNvPr>
          <p:cNvSpPr txBox="1">
            <a:spLocks/>
          </p:cNvSpPr>
          <p:nvPr/>
        </p:nvSpPr>
        <p:spPr>
          <a:xfrm>
            <a:off x="501073" y="3531449"/>
            <a:ext cx="9162879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Bot de </a:t>
            </a:r>
            <a:r>
              <a:rPr lang="es-ES" b="1" dirty="0" err="1"/>
              <a:t>Telegram</a:t>
            </a:r>
            <a:r>
              <a:rPr lang="es-ES" b="1" dirty="0"/>
              <a:t>:</a:t>
            </a:r>
            <a:r>
              <a:rPr lang="es-ES" dirty="0"/>
              <a:t> cuando alguien accede notifica y envía una foto de la cara.</a:t>
            </a:r>
            <a:endParaRPr lang="es-E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B6A6D8-1010-4A87-9659-32EC4AF8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23" y="4662362"/>
            <a:ext cx="5824568" cy="16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6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Futuros pasos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me dará tiempo a implementar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712156E-B382-43AA-B477-B51E4BFBB7AD}"/>
              </a:ext>
            </a:extLst>
          </p:cNvPr>
          <p:cNvSpPr txBox="1">
            <a:spLocks/>
          </p:cNvSpPr>
          <p:nvPr/>
        </p:nvSpPr>
        <p:spPr>
          <a:xfrm>
            <a:off x="501075" y="1711612"/>
            <a:ext cx="7103836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Que añadir un nuevo usuario sea añadir un </a:t>
            </a:r>
            <a:r>
              <a:rPr lang="es-ES" i="1" dirty="0" err="1"/>
              <a:t>username</a:t>
            </a:r>
            <a:r>
              <a:rPr lang="es-ES" dirty="0"/>
              <a:t> en una red social.</a:t>
            </a:r>
          </a:p>
          <a:p>
            <a:pPr lvl="1"/>
            <a:r>
              <a:rPr lang="es-ES" b="1" dirty="0"/>
              <a:t>PROBLEMA</a:t>
            </a:r>
            <a:r>
              <a:rPr lang="es-ES" dirty="0"/>
              <a:t>: fotos en grupo</a:t>
            </a:r>
          </a:p>
          <a:p>
            <a:pPr lvl="1"/>
            <a:r>
              <a:rPr lang="es-ES" b="1" dirty="0"/>
              <a:t>SOLUCIÓN.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463C4AF-A0DC-43BA-9BB8-B358F53C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5" y="1909279"/>
            <a:ext cx="1078289" cy="107828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77A4641A-6DC1-43B7-AC6F-7FCA7580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59" y="1883604"/>
            <a:ext cx="1078289" cy="1078289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4245DE40-D986-4E7A-98C3-B3FB802CB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64" y="1909278"/>
            <a:ext cx="1078289" cy="1078289"/>
          </a:xfrm>
          <a:prstGeom prst="rect">
            <a:avLst/>
          </a:prstGeom>
        </p:spPr>
      </p:pic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AB60BC0-1108-4965-B6A8-EB68A9A7F1CF}"/>
              </a:ext>
            </a:extLst>
          </p:cNvPr>
          <p:cNvSpPr txBox="1">
            <a:spLocks/>
          </p:cNvSpPr>
          <p:nvPr/>
        </p:nvSpPr>
        <p:spPr>
          <a:xfrm>
            <a:off x="489193" y="3758051"/>
            <a:ext cx="7880926" cy="61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ocurre con la </a:t>
            </a:r>
            <a:r>
              <a:rPr lang="es-ES" b="1" dirty="0"/>
              <a:t>mascarilla</a:t>
            </a:r>
            <a:r>
              <a:rPr lang="es-ES" dirty="0"/>
              <a:t>?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AE92ABCE-7F1E-4FBD-8366-842F4AE85769}"/>
              </a:ext>
            </a:extLst>
          </p:cNvPr>
          <p:cNvSpPr txBox="1">
            <a:spLocks/>
          </p:cNvSpPr>
          <p:nvPr/>
        </p:nvSpPr>
        <p:spPr>
          <a:xfrm>
            <a:off x="540401" y="4948722"/>
            <a:ext cx="7880926" cy="61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ocurre con las fotos enseñadas a la cámara?</a:t>
            </a: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EC2E2C6A-0336-48D4-9DCA-86502A102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82" y="3438915"/>
            <a:ext cx="1255045" cy="1255045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3A7B57C-D948-4793-9559-0A5578E8D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43" y="4666708"/>
            <a:ext cx="1348520" cy="13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4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6" y="216339"/>
            <a:ext cx="3541486" cy="4277287"/>
            <a:chOff x="4325258" y="722095"/>
            <a:chExt cx="3541486" cy="4277287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722095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6170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s-ES" sz="7200" b="1" dirty="0">
                <a:solidFill>
                  <a:schemeClr val="bg1"/>
                </a:solidFill>
              </a:rPr>
              <a:t>Gracias</a:t>
            </a:r>
            <a:endParaRPr lang="es-ES" sz="7200" dirty="0">
              <a:solidFill>
                <a:schemeClr val="accent4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A2FB6D-92C6-4048-B205-832585E2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32" y="3513651"/>
            <a:ext cx="6707735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76B7E01-2602-4FD0-B292-0C6C7EE4F650}"/>
              </a:ext>
            </a:extLst>
          </p:cNvPr>
          <p:cNvSpPr/>
          <p:nvPr/>
        </p:nvSpPr>
        <p:spPr>
          <a:xfrm>
            <a:off x="801930" y="2271455"/>
            <a:ext cx="5551055" cy="42394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Motivación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BA51DFB2-69DE-4662-AA0B-A2108899C339}"/>
              </a:ext>
            </a:extLst>
          </p:cNvPr>
          <p:cNvSpPr txBox="1"/>
          <p:nvPr/>
        </p:nvSpPr>
        <p:spPr>
          <a:xfrm>
            <a:off x="1408545" y="1311564"/>
            <a:ext cx="937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¿</a:t>
            </a:r>
            <a:r>
              <a:rPr lang="en-GB" sz="3600" b="1" dirty="0" err="1"/>
              <a:t>Qué</a:t>
            </a:r>
            <a:r>
              <a:rPr lang="en-GB" sz="3600" b="1" dirty="0"/>
              <a:t> </a:t>
            </a:r>
            <a:r>
              <a:rPr lang="en-GB" sz="3600" b="1" dirty="0" err="1"/>
              <a:t>pensé</a:t>
            </a:r>
            <a:r>
              <a:rPr lang="en-GB" sz="3600" b="1" dirty="0"/>
              <a:t> </a:t>
            </a:r>
            <a:r>
              <a:rPr lang="en-GB" sz="3600" b="1" dirty="0" err="1"/>
              <a:t>implementar</a:t>
            </a:r>
            <a:r>
              <a:rPr lang="en-GB" sz="3600" b="1" dirty="0"/>
              <a:t> al principio?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0815372-6887-4662-9B87-F4B35696E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8802">
            <a:off x="2825243" y="2685749"/>
            <a:ext cx="1504430" cy="1504430"/>
          </a:xfrm>
          <a:prstGeom prst="rect">
            <a:avLst/>
          </a:prstGeom>
        </p:spPr>
      </p:pic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E2283C9-7849-4DD2-B2B2-76E7BE8D6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94" y="3994935"/>
            <a:ext cx="1828270" cy="1828270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181F5222-DFB9-4F74-88CC-CEDA4B3D5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21" y="4650943"/>
            <a:ext cx="1687945" cy="168794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60C6CC17-F5E9-4938-B65E-9FE44BB9FAF8}"/>
              </a:ext>
            </a:extLst>
          </p:cNvPr>
          <p:cNvSpPr txBox="1"/>
          <p:nvPr/>
        </p:nvSpPr>
        <p:spPr>
          <a:xfrm>
            <a:off x="7040612" y="3623073"/>
            <a:ext cx="4535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Sistema de control de acceso utilizando: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Visión por Computador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(Deep </a:t>
            </a:r>
            <a:r>
              <a:rPr lang="es-ES" dirty="0" err="1"/>
              <a:t>Learning</a:t>
            </a:r>
            <a:r>
              <a:rPr lang="es-ES" dirty="0"/>
              <a:t>) si es posible</a:t>
            </a:r>
          </a:p>
        </p:txBody>
      </p:sp>
      <p:pic>
        <p:nvPicPr>
          <p:cNvPr id="47" name="Imagen 46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6A5167BD-E0A6-4A0B-959B-2DC286A91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09" y="2552455"/>
            <a:ext cx="995890" cy="995890"/>
          </a:xfrm>
          <a:prstGeom prst="rect">
            <a:avLst/>
          </a:prstGeom>
        </p:spPr>
      </p:pic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787AA1D-8A16-4FAD-880A-2DD7BD42D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54" y="3007975"/>
            <a:ext cx="859978" cy="8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9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/>
              <a:t>Sin utilizar </a:t>
            </a:r>
            <a:r>
              <a:rPr lang="es-ES" sz="2000" i="1" dirty="0"/>
              <a:t>Deep </a:t>
            </a:r>
            <a:r>
              <a:rPr lang="es-ES" sz="2000" i="1" dirty="0" err="1"/>
              <a:t>Learning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11AFC4-DF5E-43B2-A925-633D2BC52CD8}"/>
              </a:ext>
            </a:extLst>
          </p:cNvPr>
          <p:cNvSpPr txBox="1"/>
          <p:nvPr/>
        </p:nvSpPr>
        <p:spPr>
          <a:xfrm>
            <a:off x="1544162" y="1265112"/>
            <a:ext cx="30585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LBP</a:t>
            </a:r>
          </a:p>
          <a:p>
            <a:pPr algn="ctr"/>
            <a:r>
              <a:rPr lang="en-GB" b="1" dirty="0"/>
              <a:t>Local Binary Patterns, 2004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67737A-85C3-4507-90B1-CEB2FA8F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2163339"/>
            <a:ext cx="4370294" cy="1049707"/>
          </a:xfrm>
          <a:prstGeom prst="rect">
            <a:avLst/>
          </a:prstGeom>
        </p:spPr>
      </p:pic>
      <p:pic>
        <p:nvPicPr>
          <p:cNvPr id="10" name="Imagen 9" descr="Imagen en blanco y negro de la ventana&#10;&#10;Descripción generada automáticamente con confianza media">
            <a:extLst>
              <a:ext uri="{FF2B5EF4-FFF2-40B4-BE49-F238E27FC236}">
                <a16:creationId xmlns:a16="http://schemas.microsoft.com/office/drawing/2014/main" id="{1C790B1E-1C9B-4EA5-83B5-87055AC31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24" y="3258631"/>
            <a:ext cx="1608445" cy="1779342"/>
          </a:xfrm>
          <a:prstGeom prst="rect">
            <a:avLst/>
          </a:prstGeom>
        </p:spPr>
      </p:pic>
      <p:pic>
        <p:nvPicPr>
          <p:cNvPr id="13" name="Imagen 12" descr="Imagen que contiene biombo, juego, edificio&#10;&#10;Descripción generada automáticamente">
            <a:extLst>
              <a:ext uri="{FF2B5EF4-FFF2-40B4-BE49-F238E27FC236}">
                <a16:creationId xmlns:a16="http://schemas.microsoft.com/office/drawing/2014/main" id="{A64C0D81-0B3C-41BB-A572-E15292113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1" y="4931549"/>
            <a:ext cx="3833332" cy="173595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CEB53BE-31A2-443E-9A76-F4CF170B5A70}"/>
              </a:ext>
            </a:extLst>
          </p:cNvPr>
          <p:cNvSpPr txBox="1"/>
          <p:nvPr/>
        </p:nvSpPr>
        <p:spPr>
          <a:xfrm>
            <a:off x="7589329" y="1190508"/>
            <a:ext cx="30585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Eigenfaces</a:t>
            </a:r>
          </a:p>
          <a:p>
            <a:pPr algn="ctr"/>
            <a:r>
              <a:rPr lang="en-GB" b="1" dirty="0"/>
              <a:t>For face recognition, 1991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143CEE3-1B0D-4137-9219-E457FB479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429" y="2048939"/>
            <a:ext cx="3486309" cy="11933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97E157A-20F6-4300-82EA-E46D6AC03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032" y="4013647"/>
            <a:ext cx="2192874" cy="183580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5EDFE3E1-242D-4EDF-BC07-975E4F5E2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913" y="3888677"/>
            <a:ext cx="3121948" cy="19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/>
              <a:t>Deep </a:t>
            </a:r>
            <a:r>
              <a:rPr lang="es-ES" sz="2000" dirty="0" err="1"/>
              <a:t>Metric</a:t>
            </a:r>
            <a:r>
              <a:rPr lang="es-ES" sz="2000" dirty="0"/>
              <a:t> </a:t>
            </a:r>
            <a:r>
              <a:rPr lang="es-ES" sz="2000" dirty="0" err="1"/>
              <a:t>Learning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CE7C38-05AB-4983-96CF-19CA2598EDB0}"/>
              </a:ext>
            </a:extLst>
          </p:cNvPr>
          <p:cNvSpPr txBox="1"/>
          <p:nvPr/>
        </p:nvSpPr>
        <p:spPr>
          <a:xfrm>
            <a:off x="845420" y="1451009"/>
            <a:ext cx="726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técnica de </a:t>
            </a:r>
            <a:r>
              <a:rPr lang="es-ES" b="1" dirty="0"/>
              <a:t>Deep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dirty="0"/>
              <a:t>utilizada es </a:t>
            </a:r>
            <a:r>
              <a:rPr lang="es-ES" sz="2800" b="1" dirty="0"/>
              <a:t>Deep </a:t>
            </a:r>
            <a:r>
              <a:rPr lang="es-ES" sz="2800" b="1" dirty="0" err="1"/>
              <a:t>Metric</a:t>
            </a:r>
            <a:r>
              <a:rPr lang="es-ES" sz="2800" b="1" dirty="0"/>
              <a:t> </a:t>
            </a:r>
            <a:r>
              <a:rPr lang="es-ES" sz="2800" b="1" dirty="0" err="1"/>
              <a:t>Leaning</a:t>
            </a:r>
            <a:r>
              <a:rPr lang="es-ES" sz="2800" dirty="0"/>
              <a:t> 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46C868-08A1-4827-ADAA-E95673DC8B49}"/>
              </a:ext>
            </a:extLst>
          </p:cNvPr>
          <p:cNvSpPr txBox="1"/>
          <p:nvPr/>
        </p:nvSpPr>
        <p:spPr>
          <a:xfrm>
            <a:off x="845420" y="2524982"/>
            <a:ext cx="726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Normalmente una red neuronal toma como entrada una imagen y devuelve un </a:t>
            </a:r>
            <a:r>
              <a:rPr lang="es-ES" i="1" dirty="0" err="1"/>
              <a:t>label</a:t>
            </a:r>
            <a:r>
              <a:rPr lang="es-ES" i="1" dirty="0"/>
              <a:t>:</a:t>
            </a:r>
            <a:endParaRPr lang="es-ES" dirty="0"/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E3425DD0-8749-4877-B82B-B493A663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12" y="3253238"/>
            <a:ext cx="1190575" cy="1190575"/>
          </a:xfrm>
          <a:prstGeom prst="rect">
            <a:avLst/>
          </a:prstGeom>
        </p:spPr>
      </p:pic>
      <p:pic>
        <p:nvPicPr>
          <p:cNvPr id="3" name="Imagen 2" descr="Hombre sentado en una caja&#10;&#10;Descripción generada automáticamente con confianza media">
            <a:extLst>
              <a:ext uri="{FF2B5EF4-FFF2-40B4-BE49-F238E27FC236}">
                <a16:creationId xmlns:a16="http://schemas.microsoft.com/office/drawing/2014/main" id="{F950607A-197E-49F8-9DA9-86764C71B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9" y="3357023"/>
            <a:ext cx="1474506" cy="9830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6B453B-182A-4A94-9D5C-4CDDE79775E2}"/>
              </a:ext>
            </a:extLst>
          </p:cNvPr>
          <p:cNvSpPr txBox="1"/>
          <p:nvPr/>
        </p:nvSpPr>
        <p:spPr>
          <a:xfrm>
            <a:off x="6990460" y="3623417"/>
            <a:ext cx="1190575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Ramón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20EBEE-034A-4A41-A1C8-D2EE4859CCE7}"/>
              </a:ext>
            </a:extLst>
          </p:cNvPr>
          <p:cNvSpPr txBox="1"/>
          <p:nvPr/>
        </p:nvSpPr>
        <p:spPr>
          <a:xfrm>
            <a:off x="845420" y="4699798"/>
            <a:ext cx="259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Este caso </a:t>
            </a:r>
            <a:r>
              <a:rPr lang="es-ES" b="1" dirty="0"/>
              <a:t>es diferente:</a:t>
            </a:r>
            <a:endParaRPr lang="es-ES" dirty="0"/>
          </a:p>
        </p:txBody>
      </p:sp>
      <p:pic>
        <p:nvPicPr>
          <p:cNvPr id="9" name="Imagen 8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3CD058BE-C7CA-418F-8FE4-9D79B56A9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1" y="1187695"/>
            <a:ext cx="3067871" cy="4763518"/>
          </a:xfrm>
          <a:prstGeom prst="rect">
            <a:avLst/>
          </a:prstGeom>
        </p:spPr>
      </p:pic>
      <p:pic>
        <p:nvPicPr>
          <p:cNvPr id="22" name="Imagen 21" descr="Hombre sentado en una caja&#10;&#10;Descripción generada automáticamente con confianza media">
            <a:extLst>
              <a:ext uri="{FF2B5EF4-FFF2-40B4-BE49-F238E27FC236}">
                <a16:creationId xmlns:a16="http://schemas.microsoft.com/office/drawing/2014/main" id="{D687DB3E-DA83-476A-BD2C-A8A623CD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9" y="5047076"/>
            <a:ext cx="1474506" cy="983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359D638-A336-4558-94FC-EE5D48400061}"/>
                  </a:ext>
                </a:extLst>
              </p:cNvPr>
              <p:cNvSpPr txBox="1"/>
              <p:nvPr/>
            </p:nvSpPr>
            <p:spPr>
              <a:xfrm>
                <a:off x="7054417" y="4912732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359D638-A336-4558-94FC-EE5D48400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17" y="4912732"/>
                <a:ext cx="1384866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10B37D8D-9D0A-4EAD-8275-CBB2972DD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1" y="4990373"/>
            <a:ext cx="1196106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Entrenar la red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3BC35AC-AEB8-4C9B-971D-84D31F7B5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41" y="1818830"/>
            <a:ext cx="5036160" cy="416322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B270CD5-1136-4C55-A4CA-CC6F607446BD}"/>
              </a:ext>
            </a:extLst>
          </p:cNvPr>
          <p:cNvSpPr txBox="1"/>
          <p:nvPr/>
        </p:nvSpPr>
        <p:spPr>
          <a:xfrm>
            <a:off x="700399" y="1340266"/>
            <a:ext cx="503616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 clave es que dos fotos de </a:t>
            </a:r>
            <a:r>
              <a:rPr lang="es-ES" b="1" dirty="0"/>
              <a:t>la </a:t>
            </a:r>
            <a:r>
              <a:rPr lang="es-ES" sz="2400" b="1" dirty="0"/>
              <a:t>misma persona </a:t>
            </a:r>
            <a:r>
              <a:rPr lang="es-ES" dirty="0"/>
              <a:t>generen un </a:t>
            </a:r>
            <a:r>
              <a:rPr lang="es-ES" sz="2400" b="1" dirty="0"/>
              <a:t>vector muy parecido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61A17B-9605-483F-AE8C-57DC48BA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657" y="4006270"/>
            <a:ext cx="3254083" cy="95566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27164FF-EDE3-43B5-8A13-208154CD493F}"/>
              </a:ext>
            </a:extLst>
          </p:cNvPr>
          <p:cNvSpPr txBox="1"/>
          <p:nvPr/>
        </p:nvSpPr>
        <p:spPr>
          <a:xfrm>
            <a:off x="2084230" y="3174808"/>
            <a:ext cx="351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 tenemos tiempo de entrenarla…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53DE7C-0C9E-4E87-86B1-F41A1561C8F9}"/>
              </a:ext>
            </a:extLst>
          </p:cNvPr>
          <p:cNvSpPr txBox="1"/>
          <p:nvPr/>
        </p:nvSpPr>
        <p:spPr>
          <a:xfrm>
            <a:off x="700398" y="5045214"/>
            <a:ext cx="3512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Utilizaremos una red </a:t>
            </a:r>
            <a:r>
              <a:rPr lang="es-ES" b="1" dirty="0"/>
              <a:t>ya entrenada</a:t>
            </a:r>
            <a:r>
              <a:rPr lang="es-ES" dirty="0"/>
              <a:t>, con un data set de ~3 millones de imágenes.</a:t>
            </a:r>
          </a:p>
          <a:p>
            <a:pPr algn="ctr"/>
            <a:r>
              <a:rPr lang="es-ES" b="1" dirty="0"/>
              <a:t>99.38% de acierto</a:t>
            </a:r>
          </a:p>
        </p:txBody>
      </p:sp>
      <p:pic>
        <p:nvPicPr>
          <p:cNvPr id="13" name="Imagen 12" descr="Gráfico de líneas&#10;&#10;Descripción generada automáticamente">
            <a:extLst>
              <a:ext uri="{FF2B5EF4-FFF2-40B4-BE49-F238E27FC236}">
                <a16:creationId xmlns:a16="http://schemas.microsoft.com/office/drawing/2014/main" id="{3DEA7491-626C-451C-99DB-4A660DA0B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9" y="4860081"/>
            <a:ext cx="2355890" cy="15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Detección de caras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AE7C1C-33C6-41DF-A892-E9939289D177}"/>
              </a:ext>
            </a:extLst>
          </p:cNvPr>
          <p:cNvSpPr txBox="1"/>
          <p:nvPr/>
        </p:nvSpPr>
        <p:spPr>
          <a:xfrm>
            <a:off x="2465822" y="1003029"/>
            <a:ext cx="726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suelen utilizar dos enfoques: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3DB193-85AD-4CC5-A77C-B1DA6C5B0BD2}"/>
              </a:ext>
            </a:extLst>
          </p:cNvPr>
          <p:cNvSpPr txBox="1"/>
          <p:nvPr/>
        </p:nvSpPr>
        <p:spPr>
          <a:xfrm>
            <a:off x="1675516" y="1727996"/>
            <a:ext cx="322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HOG</a:t>
            </a:r>
            <a:endParaRPr lang="es-ES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160BEE4-2009-4DD3-AC99-AD22E6F8E9B5}"/>
              </a:ext>
            </a:extLst>
          </p:cNvPr>
          <p:cNvSpPr txBox="1"/>
          <p:nvPr/>
        </p:nvSpPr>
        <p:spPr>
          <a:xfrm>
            <a:off x="7295086" y="1727996"/>
            <a:ext cx="322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CNN</a:t>
            </a:r>
            <a:endParaRPr lang="es-ES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92D189-9D89-400A-8E94-48A09101CFD1}"/>
              </a:ext>
            </a:extLst>
          </p:cNvPr>
          <p:cNvSpPr txBox="1"/>
          <p:nvPr/>
        </p:nvSpPr>
        <p:spPr>
          <a:xfrm>
            <a:off x="1551980" y="2312771"/>
            <a:ext cx="34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Histogram</a:t>
            </a:r>
            <a:r>
              <a:rPr lang="es-ES" i="1" dirty="0"/>
              <a:t> </a:t>
            </a:r>
            <a:r>
              <a:rPr lang="es-ES" i="1" dirty="0" err="1"/>
              <a:t>of</a:t>
            </a:r>
            <a:r>
              <a:rPr lang="es-ES" i="1" dirty="0"/>
              <a:t> </a:t>
            </a:r>
            <a:r>
              <a:rPr lang="es-ES" i="1" dirty="0" err="1"/>
              <a:t>Oriented</a:t>
            </a:r>
            <a:r>
              <a:rPr lang="es-ES" i="1" dirty="0"/>
              <a:t> </a:t>
            </a:r>
            <a:r>
              <a:rPr lang="es-ES" i="1" dirty="0" err="1"/>
              <a:t>Gradients</a:t>
            </a:r>
            <a:endParaRPr lang="es-ES" i="1" dirty="0"/>
          </a:p>
        </p:txBody>
      </p:sp>
      <p:pic>
        <p:nvPicPr>
          <p:cNvPr id="15" name="Imagen 14" descr="Texto, Calendario, Pizarra&#10;&#10;Descripción generada automáticamente">
            <a:extLst>
              <a:ext uri="{FF2B5EF4-FFF2-40B4-BE49-F238E27FC236}">
                <a16:creationId xmlns:a16="http://schemas.microsoft.com/office/drawing/2014/main" id="{AD1894B9-C223-4780-B4CA-64FD3564D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91" y="2829593"/>
            <a:ext cx="4031657" cy="16932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4C395D0-435F-4033-AF7E-61220C72FDB1}"/>
              </a:ext>
            </a:extLst>
          </p:cNvPr>
          <p:cNvSpPr txBox="1"/>
          <p:nvPr/>
        </p:nvSpPr>
        <p:spPr>
          <a:xfrm>
            <a:off x="7152141" y="2336796"/>
            <a:ext cx="34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Convolutional</a:t>
            </a:r>
            <a:r>
              <a:rPr lang="es-ES" i="1" dirty="0"/>
              <a:t> Neural Network</a:t>
            </a:r>
          </a:p>
        </p:txBody>
      </p:sp>
      <p:pic>
        <p:nvPicPr>
          <p:cNvPr id="25" name="Imagen 24" descr="Escala de tiempo&#10;&#10;Descripción generada automáticamente">
            <a:extLst>
              <a:ext uri="{FF2B5EF4-FFF2-40B4-BE49-F238E27FC236}">
                <a16:creationId xmlns:a16="http://schemas.microsoft.com/office/drawing/2014/main" id="{721F3741-71AB-4A0E-B4CA-6F1B5309E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44" y="2730153"/>
            <a:ext cx="3282273" cy="3898137"/>
          </a:xfrm>
          <a:prstGeom prst="rect">
            <a:avLst/>
          </a:prstGeom>
        </p:spPr>
      </p:pic>
      <p:pic>
        <p:nvPicPr>
          <p:cNvPr id="27" name="Imagen 26" descr="Tabla&#10;&#10;Descripción generada automáticamente con confianza media">
            <a:extLst>
              <a:ext uri="{FF2B5EF4-FFF2-40B4-BE49-F238E27FC236}">
                <a16:creationId xmlns:a16="http://schemas.microsoft.com/office/drawing/2014/main" id="{37764C52-3DE3-47D2-B46F-8A3C0F35E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39" y="4562395"/>
            <a:ext cx="4330759" cy="201689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6E56F66-7A53-4B96-BE96-161F36B45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016" y="1503525"/>
            <a:ext cx="2997967" cy="4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Detección de caras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rápido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D7EA128-CE0C-4E23-A878-4A843CD2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67" y="2929709"/>
            <a:ext cx="4331304" cy="376193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DE5615-9AE7-42FA-9180-50ED85F7D3A9}"/>
              </a:ext>
            </a:extLst>
          </p:cNvPr>
          <p:cNvSpPr txBox="1"/>
          <p:nvPr/>
        </p:nvSpPr>
        <p:spPr>
          <a:xfrm>
            <a:off x="2471961" y="1187695"/>
            <a:ext cx="453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 err="1"/>
              <a:t>Haar</a:t>
            </a:r>
            <a:r>
              <a:rPr lang="es-ES" sz="3200" b="1" i="1" dirty="0"/>
              <a:t> Cascade </a:t>
            </a:r>
            <a:r>
              <a:rPr lang="es-ES" sz="3200" b="1" i="1" dirty="0" err="1"/>
              <a:t>Classifier</a:t>
            </a:r>
            <a:endParaRPr lang="es-ES" b="1" i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BEBFF5-49D8-4031-B368-6F7DF7F7AE51}"/>
              </a:ext>
            </a:extLst>
          </p:cNvPr>
          <p:cNvSpPr txBox="1"/>
          <p:nvPr/>
        </p:nvSpPr>
        <p:spPr>
          <a:xfrm>
            <a:off x="3604590" y="1906485"/>
            <a:ext cx="2265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Imágenes</a:t>
            </a:r>
            <a:r>
              <a:rPr lang="es-ES" sz="2000" b="1" dirty="0"/>
              <a:t> positivas/negativas</a:t>
            </a:r>
            <a:endParaRPr lang="es-ES" sz="1200" b="1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8B6512EF-E151-49F0-854C-A194A2A37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04" y="2463634"/>
            <a:ext cx="1488554" cy="18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5271-FF52-4406-8109-157287BB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82149"/>
          </a:xfrm>
        </p:spPr>
        <p:txBody>
          <a:bodyPr>
            <a:normAutofit/>
          </a:bodyPr>
          <a:lstStyle/>
          <a:p>
            <a:pPr algn="ctr"/>
            <a:r>
              <a:rPr lang="es-ES" b="1" dirty="0"/>
              <a:t>Comparaciones</a:t>
            </a:r>
            <a:r>
              <a:rPr lang="es-ES" dirty="0"/>
              <a:t> </a:t>
            </a:r>
            <a:r>
              <a:rPr lang="es-ES" b="1" dirty="0"/>
              <a:t>entre vectores</a:t>
            </a:r>
            <a:br>
              <a:rPr lang="es-ES" dirty="0"/>
            </a:br>
            <a:r>
              <a:rPr lang="es-ES" dirty="0"/>
              <a:t>DISTANCIA EUCLÍDEA </a:t>
            </a:r>
            <a:br>
              <a:rPr lang="es-ES" dirty="0"/>
            </a:br>
            <a:r>
              <a:rPr lang="es-ES" dirty="0"/>
              <a:t>(en un espacio de 128 dimensiones)</a:t>
            </a: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3B3BB30-431D-4F8F-93DF-604FCF1F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59" y="2980136"/>
            <a:ext cx="4208236" cy="29133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03B608-8138-40D4-88E3-ADA9AA445110}"/>
              </a:ext>
            </a:extLst>
          </p:cNvPr>
          <p:cNvSpPr txBox="1"/>
          <p:nvPr/>
        </p:nvSpPr>
        <p:spPr>
          <a:xfrm>
            <a:off x="2101715" y="4082890"/>
            <a:ext cx="2265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Manejando un </a:t>
            </a:r>
            <a:r>
              <a:rPr lang="es-ES" sz="2000" b="1" dirty="0"/>
              <a:t>umbral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2742316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9_TF78455520.potx" id="{5EE861E3-3564-47B4-8A02-FBEAC36CFAB2}" vid="{A83930CC-2020-4C50-8F1B-917CB7D55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Análisis del proyecto, de 24Slides</Template>
  <TotalTime>210</TotalTime>
  <Words>524</Words>
  <Application>Microsoft Office PowerPoint</Application>
  <PresentationFormat>Panorámica</PresentationFormat>
  <Paragraphs>146</Paragraphs>
  <Slides>22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Abadi</vt:lpstr>
      <vt:lpstr>Arial</vt:lpstr>
      <vt:lpstr>Calibri</vt:lpstr>
      <vt:lpstr>Cambria Math</vt:lpstr>
      <vt:lpstr>Cascadia Code SemiBold</vt:lpstr>
      <vt:lpstr>Century Gothic</vt:lpstr>
      <vt:lpstr>Segoe UI Light</vt:lpstr>
      <vt:lpstr>Tema de Office</vt:lpstr>
      <vt:lpstr>Facedoor Reconocimiento facial con Deep Learning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Comparaciones entre vectores DISTANCIA EUCLÍDEA  (en un espacio de 128 dimensiones)</vt:lpstr>
      <vt:lpstr>Diapositiva de análisis de proyecto 2</vt:lpstr>
      <vt:lpstr>Presentación de PowerPoint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Presentación de PowerPoint</vt:lpstr>
      <vt:lpstr>Presentación de PowerPoint</vt:lpstr>
      <vt:lpstr>Presentación de PowerPoint</vt:lpstr>
      <vt:lpstr>Gracias</vt:lpstr>
      <vt:lpstr>Diapositiva de análisis de proyecto 2</vt:lpstr>
      <vt:lpstr>Diapositiva de análisis de proyecto 2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Facedoor Reconocimiento facial con Deep Learning</dc:title>
  <dc:creator>Jesus Moncada Ramirez</dc:creator>
  <cp:lastModifiedBy>Jesus Moncada Ramirez</cp:lastModifiedBy>
  <cp:revision>6</cp:revision>
  <dcterms:created xsi:type="dcterms:W3CDTF">2022-01-20T15:10:34Z</dcterms:created>
  <dcterms:modified xsi:type="dcterms:W3CDTF">2022-01-21T08:48:13Z</dcterms:modified>
</cp:coreProperties>
</file>